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Nunito" pitchFamily="2" charset="77"/>
      <p:regular r:id="rId28"/>
      <p:bold r:id="rId29"/>
      <p:italic r:id="rId30"/>
      <p:boldItalic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AAF0890-8D68-4A16-9D3E-30DCF5658732}">
  <a:tblStyle styleId="{3AAF0890-8D68-4A16-9D3E-30DCF565873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7a9f5ca53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a7a9f5ca53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af6b1758fb_1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af6b1758fb_1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7a9f5ca53_1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7a9f5ca53_1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a7a9f5ca5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a7a9f5ca5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f6b1758fb_1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f6b1758fb_1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a7a9f5ca53_1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a7a9f5ca53_1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af6b1758fb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af6b1758fb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af6b1758fb_1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af6b1758fb_1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f6b1758fb_1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f6b1758fb_1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af6b1758fb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af6b1758fb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e832c333a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e832c333a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af6b1758fb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af6b1758fb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a7a9f5c9c9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a7a9f5c9c9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a7a9f5c9c9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a7a9f5c9c9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e832c333a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e832c333a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 b="1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ae832c333a_0_4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ae832c333a_0_4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❖"/>
            </a:pPr>
            <a:r>
              <a:rPr lang="en" sz="1400">
                <a:solidFill>
                  <a:schemeClr val="dk1"/>
                </a:solidFill>
                <a:highlight>
                  <a:schemeClr val="lt1"/>
                </a:highlight>
              </a:rPr>
              <a:t>Following is the file descriptions 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1"/>
                </a:solidFill>
              </a:rPr>
              <a:t>imgs.zip - zipped folder of all (training) images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ae832c333a_0_4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ae832c333a_0_4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a7a9f5c9c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a7a9f5c9c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❖"/>
            </a:pPr>
            <a:r>
              <a:rPr lang="en" sz="1400">
                <a:solidFill>
                  <a:schemeClr val="dk1"/>
                </a:solidFill>
                <a:highlight>
                  <a:schemeClr val="lt1"/>
                </a:highlight>
              </a:rPr>
              <a:t>Following is the file descriptions 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imgs.zip - zipped folder of all (training) images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a7a9f5c9c9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a7a9f5c9c9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❖"/>
            </a:pPr>
            <a:r>
              <a:rPr lang="en" sz="1400">
                <a:solidFill>
                  <a:schemeClr val="dk1"/>
                </a:solidFill>
                <a:highlight>
                  <a:schemeClr val="lt1"/>
                </a:highlight>
              </a:rPr>
              <a:t>Following is the file descriptions 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</a:rPr>
              <a:t>imgs.zip - zipped folder of all (training) images</a:t>
            </a:r>
            <a:endParaRPr sz="1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af6b1758fb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af6b1758fb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cdc.gov/motorvehiclesafety/distracted_driving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778950" y="1032625"/>
            <a:ext cx="7586100" cy="117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 b="1">
                <a:latin typeface="Arial"/>
                <a:ea typeface="Arial"/>
                <a:cs typeface="Arial"/>
                <a:sym typeface="Arial"/>
              </a:rPr>
              <a:t>Distracted Driver Detection System</a:t>
            </a:r>
            <a:endParaRPr sz="3400" b="1"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6752975" y="3246175"/>
            <a:ext cx="1952700" cy="13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Group 8</a:t>
            </a:r>
            <a:endParaRPr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Binbin Xia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Anderson Klein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Shruti Deshpande Kyeongho Min</a:t>
            </a:r>
            <a:endParaRPr/>
          </a:p>
        </p:txBody>
      </p:sp>
      <p:pic>
        <p:nvPicPr>
          <p:cNvPr id="130" name="Google Shape;130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5825" y="1835225"/>
            <a:ext cx="5477976" cy="2799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Model Architecture Iteration</a:t>
            </a:r>
            <a:endParaRPr/>
          </a:p>
        </p:txBody>
      </p:sp>
      <p:sp>
        <p:nvSpPr>
          <p:cNvPr id="186" name="Google Shape;186;p22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753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1"/>
                </a:solidFill>
              </a:rPr>
              <a:t>What worked</a:t>
            </a:r>
            <a:endParaRPr sz="1900">
              <a:solidFill>
                <a:schemeClr val="accent1"/>
              </a:solidFill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Adding More Layers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Doubling the DFF layer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Increasing input size</a:t>
            </a:r>
            <a:endParaRPr sz="1400"/>
          </a:p>
        </p:txBody>
      </p:sp>
      <p:sp>
        <p:nvSpPr>
          <p:cNvPr id="187" name="Google Shape;187;p22"/>
          <p:cNvSpPr txBox="1">
            <a:spLocks noGrp="1"/>
          </p:cNvSpPr>
          <p:nvPr>
            <p:ph type="body" idx="1"/>
          </p:nvPr>
        </p:nvSpPr>
        <p:spPr>
          <a:xfrm>
            <a:off x="4572000" y="1990725"/>
            <a:ext cx="37530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accent2"/>
                </a:solidFill>
              </a:rPr>
              <a:t>What did not work</a:t>
            </a:r>
            <a:endParaRPr sz="1900">
              <a:solidFill>
                <a:schemeClr val="accent2"/>
              </a:solidFill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Depthwise filtering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Padding</a:t>
            </a:r>
            <a:endParaRPr sz="140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More epochs</a:t>
            </a:r>
            <a:endParaRPr sz="1400"/>
          </a:p>
        </p:txBody>
      </p:sp>
      <p:pic>
        <p:nvPicPr>
          <p:cNvPr id="188" name="Google Shape;18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50300" y="223275"/>
            <a:ext cx="1577225" cy="469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Training Setup</a:t>
            </a:r>
            <a:endParaRPr b="1"/>
          </a:p>
        </p:txBody>
      </p:sp>
      <p:pic>
        <p:nvPicPr>
          <p:cNvPr id="194" name="Google Shape;19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6600" y="2198100"/>
            <a:ext cx="2857500" cy="1600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3"/>
          <p:cNvSpPr txBox="1"/>
          <p:nvPr/>
        </p:nvSpPr>
        <p:spPr>
          <a:xfrm>
            <a:off x="819150" y="1700400"/>
            <a:ext cx="3753000" cy="244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Storage: Google Drive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Software: Colab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Hardware: Tesla T4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58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Training Results</a:t>
            </a:r>
            <a:endParaRPr b="1"/>
          </a:p>
        </p:txBody>
      </p:sp>
      <p:pic>
        <p:nvPicPr>
          <p:cNvPr id="201" name="Google Shape;20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250" y="1742700"/>
            <a:ext cx="8695499" cy="29333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Training Graphs</a:t>
            </a:r>
            <a:endParaRPr b="1"/>
          </a:p>
        </p:txBody>
      </p:sp>
      <p:pic>
        <p:nvPicPr>
          <p:cNvPr id="207" name="Google Shape;20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740925"/>
            <a:ext cx="3790950" cy="2647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10100" y="1740925"/>
            <a:ext cx="3676650" cy="264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>
            <a:spLocks noGrp="1"/>
          </p:cNvSpPr>
          <p:nvPr>
            <p:ph type="title"/>
          </p:nvPr>
        </p:nvSpPr>
        <p:spPr>
          <a:xfrm>
            <a:off x="531550" y="243763"/>
            <a:ext cx="6760800" cy="5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Testing Code for Competition Submit</a:t>
            </a:r>
            <a:endParaRPr b="1"/>
          </a:p>
        </p:txBody>
      </p:sp>
      <p:pic>
        <p:nvPicPr>
          <p:cNvPr id="214" name="Google Shape;2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550" y="810475"/>
            <a:ext cx="6862223" cy="4114523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6"/>
          <p:cNvSpPr txBox="1"/>
          <p:nvPr/>
        </p:nvSpPr>
        <p:spPr>
          <a:xfrm>
            <a:off x="4432900" y="1548175"/>
            <a:ext cx="19374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Good</a:t>
            </a:r>
            <a:endParaRPr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6"/>
          <p:cNvSpPr txBox="1"/>
          <p:nvPr/>
        </p:nvSpPr>
        <p:spPr>
          <a:xfrm>
            <a:off x="3815425" y="1201425"/>
            <a:ext cx="19374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Bad</a:t>
            </a:r>
            <a:endParaRPr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6"/>
          <p:cNvSpPr txBox="1"/>
          <p:nvPr/>
        </p:nvSpPr>
        <p:spPr>
          <a:xfrm>
            <a:off x="2943250" y="1989875"/>
            <a:ext cx="1937400" cy="3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Improved Performance If Batch Was Used</a:t>
            </a:r>
            <a:endParaRPr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7"/>
          <p:cNvSpPr txBox="1">
            <a:spLocks noGrp="1"/>
          </p:cNvSpPr>
          <p:nvPr>
            <p:ph type="title"/>
          </p:nvPr>
        </p:nvSpPr>
        <p:spPr>
          <a:xfrm>
            <a:off x="819150" y="540800"/>
            <a:ext cx="7505700" cy="6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Testing Result</a:t>
            </a:r>
            <a:endParaRPr b="1"/>
          </a:p>
        </p:txBody>
      </p:sp>
      <p:pic>
        <p:nvPicPr>
          <p:cNvPr id="223" name="Google Shape;22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8563" y="1214300"/>
            <a:ext cx="3429000" cy="2057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1725" y="1214300"/>
            <a:ext cx="3585976" cy="306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27"/>
          <p:cNvSpPr txBox="1"/>
          <p:nvPr/>
        </p:nvSpPr>
        <p:spPr>
          <a:xfrm>
            <a:off x="899213" y="4369600"/>
            <a:ext cx="3268500" cy="25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79725 * 10 dataset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6" name="Google Shape;226;p27"/>
          <p:cNvPicPr preferRelativeResize="0"/>
          <p:nvPr/>
        </p:nvPicPr>
        <p:blipFill>
          <a:blip r:embed="rId5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7900" y="3593290"/>
            <a:ext cx="4077076" cy="6829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>
            <a:spLocks noGrp="1"/>
          </p:cNvSpPr>
          <p:nvPr>
            <p:ph type="title"/>
          </p:nvPr>
        </p:nvSpPr>
        <p:spPr>
          <a:xfrm>
            <a:off x="819150" y="388400"/>
            <a:ext cx="74103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Model Prediction</a:t>
            </a:r>
            <a:endParaRPr b="1"/>
          </a:p>
        </p:txBody>
      </p:sp>
      <p:pic>
        <p:nvPicPr>
          <p:cNvPr id="232" name="Google Shape;232;p28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0275" y="989300"/>
            <a:ext cx="2789353" cy="1846696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p28"/>
          <p:cNvSpPr txBox="1"/>
          <p:nvPr/>
        </p:nvSpPr>
        <p:spPr>
          <a:xfrm>
            <a:off x="1816675" y="2845909"/>
            <a:ext cx="1393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&lt;Safe Driving&gt;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8"/>
          <p:cNvSpPr txBox="1"/>
          <p:nvPr/>
        </p:nvSpPr>
        <p:spPr>
          <a:xfrm>
            <a:off x="5433750" y="2845900"/>
            <a:ext cx="22824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&lt;Talking on the phone - right&gt;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5" name="Google Shape;235;p28"/>
          <p:cNvPicPr preferRelativeResize="0"/>
          <p:nvPr/>
        </p:nvPicPr>
        <p:blipFill>
          <a:blip r:embed="rId4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18750" y="994250"/>
            <a:ext cx="2789348" cy="184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75488" y="3242809"/>
            <a:ext cx="3075879" cy="159589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36992" y="3242800"/>
            <a:ext cx="3075897" cy="159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9"/>
          <p:cNvSpPr txBox="1">
            <a:spLocks noGrp="1"/>
          </p:cNvSpPr>
          <p:nvPr>
            <p:ph type="title"/>
          </p:nvPr>
        </p:nvSpPr>
        <p:spPr>
          <a:xfrm>
            <a:off x="819150" y="388400"/>
            <a:ext cx="74103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Model Prediction</a:t>
            </a:r>
            <a:endParaRPr b="1"/>
          </a:p>
        </p:txBody>
      </p:sp>
      <p:pic>
        <p:nvPicPr>
          <p:cNvPr id="243" name="Google Shape;243;p29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91475" y="1151600"/>
            <a:ext cx="2751155" cy="1807672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9"/>
          <p:cNvSpPr txBox="1"/>
          <p:nvPr/>
        </p:nvSpPr>
        <p:spPr>
          <a:xfrm>
            <a:off x="5987700" y="2862779"/>
            <a:ext cx="1174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&lt;Drinking&gt;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9"/>
          <p:cNvSpPr txBox="1"/>
          <p:nvPr/>
        </p:nvSpPr>
        <p:spPr>
          <a:xfrm>
            <a:off x="1634700" y="2862779"/>
            <a:ext cx="16647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&lt;Reaching behind&gt; 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6" name="Google Shape;246;p29"/>
          <p:cNvPicPr preferRelativeResize="0"/>
          <p:nvPr/>
        </p:nvPicPr>
        <p:blipFill>
          <a:blip r:embed="rId4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99375" y="1141575"/>
            <a:ext cx="2751150" cy="180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45363" y="3259679"/>
            <a:ext cx="3043365" cy="1579021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53265" y="3259679"/>
            <a:ext cx="3043365" cy="15790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>
            <a:spLocks noGrp="1"/>
          </p:cNvSpPr>
          <p:nvPr>
            <p:ph type="title"/>
          </p:nvPr>
        </p:nvSpPr>
        <p:spPr>
          <a:xfrm>
            <a:off x="819150" y="388400"/>
            <a:ext cx="74103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Model Prediction(exception)</a:t>
            </a:r>
            <a:endParaRPr b="1"/>
          </a:p>
        </p:txBody>
      </p:sp>
      <p:pic>
        <p:nvPicPr>
          <p:cNvPr id="254" name="Google Shape;254;p30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70825" y="1135150"/>
            <a:ext cx="1543397" cy="1812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0"/>
          <p:cNvPicPr preferRelativeResize="0"/>
          <p:nvPr/>
        </p:nvPicPr>
        <p:blipFill>
          <a:blip r:embed="rId4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534375" y="1137800"/>
            <a:ext cx="1695073" cy="1807646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0"/>
          <p:cNvSpPr txBox="1"/>
          <p:nvPr/>
        </p:nvSpPr>
        <p:spPr>
          <a:xfrm>
            <a:off x="940450" y="2879491"/>
            <a:ext cx="16647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&lt;Driving with pet&gt;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7" name="Google Shape;257;p30"/>
          <p:cNvSpPr txBox="1"/>
          <p:nvPr/>
        </p:nvSpPr>
        <p:spPr>
          <a:xfrm>
            <a:off x="3691950" y="2879491"/>
            <a:ext cx="16647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&lt;Sleeping&gt;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30"/>
          <p:cNvSpPr txBox="1"/>
          <p:nvPr/>
        </p:nvSpPr>
        <p:spPr>
          <a:xfrm>
            <a:off x="6489000" y="2879491"/>
            <a:ext cx="16647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Calibri"/>
                <a:ea typeface="Calibri"/>
                <a:cs typeface="Calibri"/>
                <a:sym typeface="Calibri"/>
              </a:rPr>
              <a:t>&lt;Dog driving&gt;</a:t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9" name="Google Shape;259;p30"/>
          <p:cNvPicPr preferRelativeResize="0"/>
          <p:nvPr/>
        </p:nvPicPr>
        <p:blipFill>
          <a:blip r:embed="rId5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37800" y="1135150"/>
            <a:ext cx="2618527" cy="18129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55149" y="3381975"/>
            <a:ext cx="2435325" cy="13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1" name="Google Shape;261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06650" y="3381975"/>
            <a:ext cx="2435325" cy="13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03687" y="3381975"/>
            <a:ext cx="2435325" cy="13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Application</a:t>
            </a:r>
            <a:endParaRPr b="1"/>
          </a:p>
        </p:txBody>
      </p:sp>
      <p:sp>
        <p:nvSpPr>
          <p:cNvPr id="268" name="Google Shape;268;p31"/>
          <p:cNvSpPr txBox="1">
            <a:spLocks noGrp="1"/>
          </p:cNvSpPr>
          <p:nvPr>
            <p:ph type="body" idx="1"/>
          </p:nvPr>
        </p:nvSpPr>
        <p:spPr>
          <a:xfrm>
            <a:off x="819150" y="1683300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We will keep revising the model and will choose the model that give us the best accuracy score into our Distracted Driver Detection System. 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By utilizing this system: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1600"/>
              </a:spcBef>
              <a:spcAft>
                <a:spcPts val="0"/>
              </a:spcAft>
              <a:buSzPts val="1500"/>
              <a:buFont typeface="Arial"/>
              <a:buChar char="❖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Help the government, local police or insurance company to identify dangerous driving behaviors and enact related laws/policy.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❖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Apply this algorithm into a device with a camera installed in cars that tracks the driver movements, which can prevent accidents.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Agenda</a:t>
            </a:r>
            <a:endParaRPr b="1"/>
          </a:p>
        </p:txBody>
      </p:sp>
      <p:sp>
        <p:nvSpPr>
          <p:cNvPr id="136" name="Google Shape;136;p14"/>
          <p:cNvSpPr txBox="1">
            <a:spLocks noGrp="1"/>
          </p:cNvSpPr>
          <p:nvPr>
            <p:ph type="body" idx="1"/>
          </p:nvPr>
        </p:nvSpPr>
        <p:spPr>
          <a:xfrm>
            <a:off x="819150" y="1623300"/>
            <a:ext cx="7505700" cy="298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44444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(1) Background</a:t>
            </a:r>
            <a:endParaRPr sz="1500" b="1">
              <a:solidFill>
                <a:srgbClr val="44444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44444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(2) Statement of Problem</a:t>
            </a:r>
            <a:endParaRPr sz="1500" b="1">
              <a:solidFill>
                <a:srgbClr val="44444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44444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(3) Dataset Exploration</a:t>
            </a:r>
            <a:endParaRPr sz="1500" b="1">
              <a:solidFill>
                <a:srgbClr val="44444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44444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(4) Model Description</a:t>
            </a:r>
            <a:endParaRPr sz="1500" b="1">
              <a:solidFill>
                <a:srgbClr val="44444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44444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(5) Training and Test Results</a:t>
            </a:r>
            <a:endParaRPr sz="1500" b="1">
              <a:solidFill>
                <a:srgbClr val="44444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500" b="1">
                <a:solidFill>
                  <a:srgbClr val="44444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(6) Application</a:t>
            </a:r>
            <a:endParaRPr sz="1500" b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 txBox="1">
            <a:spLocks noGrp="1"/>
          </p:cNvSpPr>
          <p:nvPr>
            <p:ph type="title"/>
          </p:nvPr>
        </p:nvSpPr>
        <p:spPr>
          <a:xfrm>
            <a:off x="819150" y="6932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How to improve?</a:t>
            </a:r>
            <a:endParaRPr b="1"/>
          </a:p>
        </p:txBody>
      </p:sp>
      <p:sp>
        <p:nvSpPr>
          <p:cNvPr id="274" name="Google Shape;274;p32"/>
          <p:cNvSpPr txBox="1">
            <a:spLocks noGrp="1"/>
          </p:cNvSpPr>
          <p:nvPr>
            <p:ph type="body" idx="1"/>
          </p:nvPr>
        </p:nvSpPr>
        <p:spPr>
          <a:xfrm>
            <a:off x="819150" y="1575800"/>
            <a:ext cx="7505700" cy="301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Adding more distracted behaviors images into the dataset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Adding more layers into the model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Testing different training rates among other hyper parameter tuning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Image data augmentation (more noise/ artifacts)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500"/>
              <a:buFont typeface="Arial"/>
              <a:buChar char="●"/>
            </a:pPr>
            <a:r>
              <a:rPr lang="en" sz="1500">
                <a:latin typeface="Arial"/>
                <a:ea typeface="Arial"/>
                <a:cs typeface="Arial"/>
                <a:sym typeface="Arial"/>
              </a:rPr>
              <a:t>Transfer learning</a:t>
            </a:r>
            <a:endParaRPr sz="1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3"/>
          <p:cNvSpPr txBox="1">
            <a:spLocks noGrp="1"/>
          </p:cNvSpPr>
          <p:nvPr>
            <p:ph type="title"/>
          </p:nvPr>
        </p:nvSpPr>
        <p:spPr>
          <a:xfrm>
            <a:off x="819150" y="185197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/>
              <a:t>Thank You</a:t>
            </a:r>
            <a:endParaRPr sz="3600"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/>
              <a:t>Any Questions?</a:t>
            </a:r>
            <a:endParaRPr sz="1900"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819150" y="1480925"/>
            <a:ext cx="7647000" cy="28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Distracted driving refers to the act of driving while engaging in any activity that can divert the driver’s attention away from the road e.g., </a:t>
            </a:r>
            <a:r>
              <a:rPr lang="en" sz="1500" b="1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texting</a:t>
            </a:r>
            <a:r>
              <a:rPr lang="en" sz="1500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500" b="1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eating</a:t>
            </a:r>
            <a:r>
              <a:rPr lang="en" sz="1500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500" b="1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talking on the phone</a:t>
            </a:r>
            <a:r>
              <a:rPr lang="en" sz="1500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500" b="1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operating radio</a:t>
            </a:r>
            <a:r>
              <a:rPr lang="en" sz="1500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500" b="1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reaching behind</a:t>
            </a:r>
            <a:r>
              <a:rPr lang="en" sz="1500">
                <a:solidFill>
                  <a:srgbClr val="000000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, etc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According to the CDC Motor Vehicle Safety Division, </a:t>
            </a:r>
            <a:r>
              <a:rPr lang="en" sz="1500" b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</a:t>
            </a:r>
            <a:r>
              <a:rPr lang="en" sz="1500" b="1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in 5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car accidents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is caused by a distracted driver.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2018, distracted driving has claimed </a:t>
            </a:r>
            <a:r>
              <a:rPr lang="en" sz="15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2,841 lives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United States.                      Among those killed: </a:t>
            </a:r>
            <a:r>
              <a:rPr lang="en" sz="15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1,730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drivers, </a:t>
            </a:r>
            <a:r>
              <a:rPr lang="en" sz="15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605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passengers, </a:t>
            </a:r>
            <a:r>
              <a:rPr lang="en" sz="15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400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pedestrians and </a:t>
            </a:r>
            <a:r>
              <a:rPr lang="en" sz="15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77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bicyclists. </a:t>
            </a:r>
            <a:endParaRPr sz="1500"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Background</a:t>
            </a:r>
            <a:endParaRPr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>
            <a:spLocks noGrp="1"/>
          </p:cNvSpPr>
          <p:nvPr>
            <p:ph type="body" idx="1"/>
          </p:nvPr>
        </p:nvSpPr>
        <p:spPr>
          <a:xfrm>
            <a:off x="819150" y="1611000"/>
            <a:ext cx="7647000" cy="28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 a </a:t>
            </a:r>
            <a:r>
              <a:rPr lang="en" sz="15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Distracted Driver Detection System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help dashboard cameras automatically detect driver engaging in distracted behaviors, which can be applied to the system to enforce laws against driving behaviors. 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60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Statement of Problem</a:t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Dataset Overview</a:t>
            </a:r>
            <a:endParaRPr b="1"/>
          </a:p>
        </p:txBody>
      </p:sp>
      <p:pic>
        <p:nvPicPr>
          <p:cNvPr id="154" name="Google Shape;154;p17"/>
          <p:cNvPicPr preferRelativeResize="0"/>
          <p:nvPr/>
        </p:nvPicPr>
        <p:blipFill rotWithShape="1"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016" t="-16359" r="12495" b="6710"/>
          <a:stretch/>
        </p:blipFill>
        <p:spPr>
          <a:xfrm>
            <a:off x="2143675" y="1369150"/>
            <a:ext cx="3908776" cy="3162774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7"/>
          <p:cNvSpPr txBox="1">
            <a:spLocks noGrp="1"/>
          </p:cNvSpPr>
          <p:nvPr>
            <p:ph type="body" idx="1"/>
          </p:nvPr>
        </p:nvSpPr>
        <p:spPr>
          <a:xfrm>
            <a:off x="570750" y="1140900"/>
            <a:ext cx="77541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❖"/>
            </a:pP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dataset consists of </a:t>
            </a:r>
            <a:r>
              <a:rPr lang="en" sz="1500" b="1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102150</a:t>
            </a:r>
            <a:r>
              <a:rPr lang="en" sz="15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 images and </a:t>
            </a:r>
            <a:r>
              <a:rPr lang="en" sz="1500" b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</a:t>
            </a:r>
            <a:r>
              <a:rPr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columns.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>
            <a:spLocks noGrp="1"/>
          </p:cNvSpPr>
          <p:nvPr>
            <p:ph type="title"/>
          </p:nvPr>
        </p:nvSpPr>
        <p:spPr>
          <a:xfrm>
            <a:off x="287075" y="3726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Dataset Overview </a:t>
            </a:r>
            <a:endParaRPr b="1"/>
          </a:p>
        </p:txBody>
      </p:sp>
      <p:graphicFrame>
        <p:nvGraphicFramePr>
          <p:cNvPr id="161" name="Google Shape;161;p18"/>
          <p:cNvGraphicFramePr/>
          <p:nvPr/>
        </p:nvGraphicFramePr>
        <p:xfrm>
          <a:off x="3713400" y="460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{3AAF0890-8D68-4A16-9D3E-30DCF5658732}</a:tableStyleId>
              </a:tblPr>
              <a:tblGrid>
                <a:gridCol w="2513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3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Class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Description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Safe Driving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C1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Texting - Right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C2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Talking on the Phone - Right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C3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Texting - Left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C4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Talking on the Phone - Left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C5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Operating the Radio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C6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Drinking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C7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Reaching Behind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Hair and Makeup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C9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Talking to the passenger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Dataset Overview</a:t>
            </a:r>
            <a:endParaRPr b="1"/>
          </a:p>
        </p:txBody>
      </p:sp>
      <p:pic>
        <p:nvPicPr>
          <p:cNvPr id="167" name="Google Shape;16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2013" y="1641825"/>
            <a:ext cx="6319975" cy="29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Dataset Overview</a:t>
            </a:r>
            <a:endParaRPr b="1"/>
          </a:p>
        </p:txBody>
      </p:sp>
      <p:pic>
        <p:nvPicPr>
          <p:cNvPr id="173" name="Google Shape;1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975" y="1479650"/>
            <a:ext cx="8290052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4222800" cy="6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Model Architecture</a:t>
            </a:r>
            <a:endParaRPr b="1"/>
          </a:p>
        </p:txBody>
      </p:sp>
      <p:pic>
        <p:nvPicPr>
          <p:cNvPr id="179" name="Google Shape;179;p21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65800" y="401113"/>
            <a:ext cx="3554174" cy="43412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1"/>
          <p:cNvSpPr txBox="1"/>
          <p:nvPr/>
        </p:nvSpPr>
        <p:spPr>
          <a:xfrm>
            <a:off x="795200" y="1531200"/>
            <a:ext cx="4170600" cy="30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3x3 maps with max pooling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Deep Feedforward for output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Nadam loss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ReLu activation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526</Words>
  <Application>Microsoft Macintosh PowerPoint</Application>
  <PresentationFormat>On-screen Show (16:9)</PresentationFormat>
  <Paragraphs>107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Nunito</vt:lpstr>
      <vt:lpstr>Calibri</vt:lpstr>
      <vt:lpstr>Arial</vt:lpstr>
      <vt:lpstr>Shift</vt:lpstr>
      <vt:lpstr>Distracted Driver Detection System </vt:lpstr>
      <vt:lpstr>Agenda</vt:lpstr>
      <vt:lpstr>Background</vt:lpstr>
      <vt:lpstr>Statement of Problem</vt:lpstr>
      <vt:lpstr>Dataset Overview</vt:lpstr>
      <vt:lpstr>Dataset Overview </vt:lpstr>
      <vt:lpstr>Dataset Overview</vt:lpstr>
      <vt:lpstr>Dataset Overview</vt:lpstr>
      <vt:lpstr>Model Architecture</vt:lpstr>
      <vt:lpstr>Model Architecture Iteration</vt:lpstr>
      <vt:lpstr>Training Setup</vt:lpstr>
      <vt:lpstr>Training Results</vt:lpstr>
      <vt:lpstr>Training Graphs</vt:lpstr>
      <vt:lpstr>Testing Code for Competition Submit</vt:lpstr>
      <vt:lpstr>Testing Result</vt:lpstr>
      <vt:lpstr>Model Prediction</vt:lpstr>
      <vt:lpstr>Model Prediction</vt:lpstr>
      <vt:lpstr>Model Prediction(exception)</vt:lpstr>
      <vt:lpstr>Application</vt:lpstr>
      <vt:lpstr>How to improve?</vt:lpstr>
      <vt:lpstr>Thank You  Any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Distracted Driver Detection System </dc:title>
  <cp:lastModifiedBy>Min Kyeongho</cp:lastModifiedBy>
  <cp:revision>2</cp:revision>
  <dcterms:modified xsi:type="dcterms:W3CDTF">2020-12-08T06:49:51Z</dcterms:modified>
</cp:coreProperties>
</file>